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684"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98821E-BD5F-400E-BCD0-593A7E9F5907}" type="datetimeFigureOut">
              <a:rPr lang="en-US" smtClean="0"/>
              <a:t>5/15/2011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A99403-F905-42E4-9D55-BC399E47BB9A}"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A99403-F905-42E4-9D55-BC399E47BB9A}"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A99403-F905-42E4-9D55-BC399E47BB9A}"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A99403-F905-42E4-9D55-BC399E47BB9A}"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A99403-F905-42E4-9D55-BC399E47BB9A}"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A99403-F905-42E4-9D55-BC399E47BB9A}"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A99403-F905-42E4-9D55-BC399E47BB9A}" type="slidenum">
              <a:rPr lang="en-US" smtClean="0"/>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ECC66C58-B8AA-4702-A3C1-5F6E48A4FE1D}" type="datetimeFigureOut">
              <a:rPr lang="en-US" smtClean="0"/>
              <a:pPr/>
              <a:t>5/15/2011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F6BD1-C398-4AE0-A6EC-3612950B92A6}" type="slidenum">
              <a:rPr lang="en-US" smtClean="0"/>
              <a:pPr/>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C66C58-B8AA-4702-A3C1-5F6E48A4FE1D}" type="datetimeFigureOut">
              <a:rPr lang="en-US" smtClean="0"/>
              <a:pPr/>
              <a:t>5/15/2011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C66C58-B8AA-4702-A3C1-5F6E48A4FE1D}" type="datetimeFigureOut">
              <a:rPr lang="en-US" smtClean="0"/>
              <a:pPr/>
              <a:t>5/15/2011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ECC66C58-B8AA-4702-A3C1-5F6E48A4FE1D}" type="datetimeFigureOut">
              <a:rPr lang="en-US" smtClean="0"/>
              <a:pPr/>
              <a:t>5/15/2011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F6BD1-C398-4AE0-A6EC-3612950B92A6}" type="slidenum">
              <a:rPr lang="en-US" smtClean="0"/>
              <a:pPr/>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C66C58-B8AA-4702-A3C1-5F6E48A4FE1D}" type="datetimeFigureOut">
              <a:rPr lang="en-US" smtClean="0"/>
              <a:pPr/>
              <a:t>5/15/2011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ECC66C58-B8AA-4702-A3C1-5F6E48A4FE1D}" type="datetimeFigureOut">
              <a:rPr lang="en-US" smtClean="0"/>
              <a:pPr/>
              <a:t>5/15/2011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ECC66C58-B8AA-4702-A3C1-5F6E48A4FE1D}" type="datetimeFigureOut">
              <a:rPr lang="en-US" smtClean="0"/>
              <a:pPr/>
              <a:t>5/15/2011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CC66C58-B8AA-4702-A3C1-5F6E48A4FE1D}" type="datetimeFigureOut">
              <a:rPr lang="en-US" smtClean="0"/>
              <a:pPr/>
              <a:t>5/15/2011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C66C58-B8AA-4702-A3C1-5F6E48A4FE1D}" type="datetimeFigureOut">
              <a:rPr lang="en-US" smtClean="0"/>
              <a:pPr/>
              <a:t>5/15/2011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C66C58-B8AA-4702-A3C1-5F6E48A4FE1D}" type="datetimeFigureOut">
              <a:rPr lang="en-US" smtClean="0"/>
              <a:pPr/>
              <a:t>5/15/2011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C66C58-B8AA-4702-A3C1-5F6E48A4FE1D}" type="datetimeFigureOut">
              <a:rPr lang="en-US" smtClean="0"/>
              <a:pPr/>
              <a:t>5/15/2011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2F6BD1-C398-4AE0-A6EC-3612950B92A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ECC66C58-B8AA-4702-A3C1-5F6E48A4FE1D}" type="datetimeFigureOut">
              <a:rPr lang="en-US" smtClean="0"/>
              <a:pPr/>
              <a:t>5/15/2011</a:t>
            </a:fld>
            <a:endParaRPr lang="en-US"/>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302F6BD1-C398-4AE0-A6EC-3612950B92A6}"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19200" y="3886200"/>
            <a:ext cx="6400800" cy="2743200"/>
          </a:xfrm>
        </p:spPr>
        <p:txBody>
          <a:bodyPr>
            <a:normAutofit/>
          </a:bodyPr>
          <a:lstStyle/>
          <a:p>
            <a:r>
              <a:rPr lang="en-US" sz="3200" dirty="0" smtClean="0"/>
              <a:t>By: Cody Williams</a:t>
            </a:r>
            <a:endParaRPr lang="en-US" sz="3200" dirty="0"/>
          </a:p>
        </p:txBody>
      </p:sp>
      <p:sp>
        <p:nvSpPr>
          <p:cNvPr id="2" name="Title 1"/>
          <p:cNvSpPr>
            <a:spLocks noGrp="1"/>
          </p:cNvSpPr>
          <p:nvPr>
            <p:ph type="ctrTitle"/>
          </p:nvPr>
        </p:nvSpPr>
        <p:spPr>
          <a:xfrm>
            <a:off x="685800" y="762000"/>
            <a:ext cx="7772400" cy="1470025"/>
          </a:xfrm>
        </p:spPr>
        <p:txBody>
          <a:bodyPr/>
          <a:lstStyle/>
          <a:p>
            <a:r>
              <a:rPr lang="en-US" sz="4800" dirty="0" smtClean="0"/>
              <a:t>Audio: </a:t>
            </a:r>
            <a:r>
              <a:rPr lang="en-US" sz="4800" dirty="0" err="1" smtClean="0"/>
              <a:t>sPEAKERS</a:t>
            </a:r>
            <a:r>
              <a:rPr lang="en-US" sz="4800" dirty="0"/>
              <a:t> </a:t>
            </a:r>
            <a:r>
              <a:rPr lang="en-US" sz="4800" dirty="0" smtClean="0"/>
              <a:t>and loudspeakers</a:t>
            </a:r>
            <a:endParaRPr lang="en-US" sz="4800" dirty="0"/>
          </a:p>
        </p:txBody>
      </p:sp>
      <p:pic>
        <p:nvPicPr>
          <p:cNvPr id="1026" name="Picture 2" descr="H:\Speaker-08-june.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33989" y="4495800"/>
            <a:ext cx="1966265" cy="2133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87896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a:bodyPr>
          <a:lstStyle/>
          <a:p>
            <a:pPr>
              <a:lnSpc>
                <a:spcPct val="150000"/>
              </a:lnSpc>
            </a:pPr>
            <a:r>
              <a:rPr lang="en-US" sz="2800" dirty="0" smtClean="0"/>
              <a:t>Speakers: Speakers are, in all simplicity, a piece of technology that transforms the energy of music into a series of compressions and </a:t>
            </a:r>
            <a:r>
              <a:rPr lang="en-US" sz="2800" dirty="0" err="1" smtClean="0"/>
              <a:t>rarefractions</a:t>
            </a:r>
            <a:r>
              <a:rPr lang="en-US" sz="2800" dirty="0" smtClean="0"/>
              <a:t> which cause vibrations and bass. </a:t>
            </a:r>
            <a:endParaRPr lang="en-US" sz="2800" dirty="0"/>
          </a:p>
        </p:txBody>
      </p:sp>
      <p:sp>
        <p:nvSpPr>
          <p:cNvPr id="4" name="TextBox 3"/>
          <p:cNvSpPr txBox="1"/>
          <p:nvPr/>
        </p:nvSpPr>
        <p:spPr>
          <a:xfrm>
            <a:off x="601014" y="228600"/>
            <a:ext cx="7924800" cy="769441"/>
          </a:xfrm>
          <a:prstGeom prst="rect">
            <a:avLst/>
          </a:prstGeom>
          <a:noFill/>
        </p:spPr>
        <p:txBody>
          <a:bodyPr wrap="square" rtlCol="0">
            <a:spAutoFit/>
          </a:bodyPr>
          <a:lstStyle/>
          <a:p>
            <a:pPr algn="ctr"/>
            <a:r>
              <a:rPr lang="en-US" sz="4400" dirty="0" smtClean="0"/>
              <a:t>Speakers</a:t>
            </a:r>
            <a:endParaRPr lang="en-US" sz="4400" dirty="0"/>
          </a:p>
        </p:txBody>
      </p:sp>
    </p:spTree>
    <p:extLst>
      <p:ext uri="{BB962C8B-B14F-4D97-AF65-F5344CB8AC3E}">
        <p14:creationId xmlns:p14="http://schemas.microsoft.com/office/powerpoint/2010/main" xmlns="" val="33457348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smtClean="0">
                <a:latin typeface="Times New Roman" pitchFamily="18" charset="0"/>
                <a:cs typeface="Times New Roman" pitchFamily="18" charset="0"/>
              </a:rPr>
              <a:t>Parts of A Subwoofer</a:t>
            </a:r>
            <a:endParaRPr lang="en-US" dirty="0">
              <a:latin typeface="Times New Roman" pitchFamily="18" charset="0"/>
              <a:cs typeface="Times New Roman" pitchFamily="18" charset="0"/>
            </a:endParaRPr>
          </a:p>
        </p:txBody>
      </p:sp>
      <p:sp>
        <p:nvSpPr>
          <p:cNvPr id="7" name="Content Placeholder 6"/>
          <p:cNvSpPr>
            <a:spLocks noGrp="1"/>
          </p:cNvSpPr>
          <p:nvPr>
            <p:ph sz="quarter" idx="13"/>
          </p:nvPr>
        </p:nvSpPr>
        <p:spPr/>
        <p:txBody>
          <a:bodyPr/>
          <a:lstStyle/>
          <a:p>
            <a:pPr marL="0" indent="0">
              <a:buNone/>
            </a:pPr>
            <a:r>
              <a:rPr lang="en-US" dirty="0" smtClean="0"/>
              <a:t>There are many parts of a subwoofer. They include:</a:t>
            </a:r>
          </a:p>
          <a:p>
            <a:r>
              <a:rPr lang="en-US" dirty="0" smtClean="0"/>
              <a:t>Spider</a:t>
            </a:r>
          </a:p>
          <a:p>
            <a:r>
              <a:rPr lang="en-US" dirty="0" smtClean="0"/>
              <a:t>Surround</a:t>
            </a:r>
          </a:p>
          <a:p>
            <a:r>
              <a:rPr lang="en-US" dirty="0" smtClean="0"/>
              <a:t>Electromagnet</a:t>
            </a:r>
          </a:p>
          <a:p>
            <a:r>
              <a:rPr lang="en-US" dirty="0" smtClean="0"/>
              <a:t>Voice Coil</a:t>
            </a:r>
          </a:p>
          <a:p>
            <a:r>
              <a:rPr lang="en-US" dirty="0" smtClean="0"/>
              <a:t>Basket</a:t>
            </a:r>
          </a:p>
          <a:p>
            <a:r>
              <a:rPr lang="en-US" dirty="0" smtClean="0"/>
              <a:t>Cone</a:t>
            </a:r>
          </a:p>
          <a:p>
            <a:r>
              <a:rPr lang="en-US" dirty="0" smtClean="0"/>
              <a:t>Gasket</a:t>
            </a:r>
          </a:p>
          <a:p>
            <a:endParaRPr lang="en-US" dirty="0" smtClean="0"/>
          </a:p>
          <a:p>
            <a:endParaRPr lang="en-US" dirty="0"/>
          </a:p>
          <a:p>
            <a:endParaRPr lang="en-US" dirty="0" smtClean="0"/>
          </a:p>
          <a:p>
            <a:pPr marL="0" indent="0">
              <a:buNone/>
            </a:pPr>
            <a:endParaRPr lang="en-US" dirty="0"/>
          </a:p>
        </p:txBody>
      </p:sp>
      <p:pic>
        <p:nvPicPr>
          <p:cNvPr id="1029" name="Picture 5" descr="D:\speaker_exploded_view.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76600" y="2133600"/>
            <a:ext cx="4953000" cy="3505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20043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Times New Roman" pitchFamily="18" charset="0"/>
                <a:cs typeface="Times New Roman" pitchFamily="18" charset="0"/>
              </a:rPr>
              <a:t>Types of Subwoofers</a:t>
            </a:r>
            <a:endParaRPr lang="en-US" dirty="0">
              <a:latin typeface="Times New Roman" pitchFamily="18" charset="0"/>
              <a:cs typeface="Times New Roman" pitchFamily="18" charset="0"/>
            </a:endParaRPr>
          </a:p>
        </p:txBody>
      </p:sp>
      <p:sp>
        <p:nvSpPr>
          <p:cNvPr id="3" name="Content Placeholder 2"/>
          <p:cNvSpPr>
            <a:spLocks noGrp="1"/>
          </p:cNvSpPr>
          <p:nvPr>
            <p:ph sz="quarter" idx="13"/>
          </p:nvPr>
        </p:nvSpPr>
        <p:spPr/>
        <p:txBody>
          <a:bodyPr/>
          <a:lstStyle/>
          <a:p>
            <a:r>
              <a:rPr lang="en-US" dirty="0" smtClean="0"/>
              <a:t>Loudspeakers and subwoofers are made in many different variations. They are classified initially by being either passive or active. Passive subwoofers need a driver or stereo, an </a:t>
            </a:r>
            <a:r>
              <a:rPr lang="en-US" dirty="0" err="1" smtClean="0"/>
              <a:t>eclosure</a:t>
            </a:r>
            <a:r>
              <a:rPr lang="en-US" dirty="0" smtClean="0"/>
              <a:t>, and an external source of power known as an amplifier in order to function properly. Active subwoofers need all the same things, however rather than having an external source of power, have an amplifier that is already built into the subwoofers system. Subwoofers are then classified by size which is determined by the diameter of the speakers face. They range from about 8 inches all the way to even 20 inches. There are also subwoofers unique in their design such as the square faced Kicker </a:t>
            </a:r>
            <a:r>
              <a:rPr lang="en-US" dirty="0" err="1" smtClean="0"/>
              <a:t>Solobaric</a:t>
            </a:r>
            <a:r>
              <a:rPr lang="en-US" dirty="0" smtClean="0"/>
              <a:t> Subwoofer. </a:t>
            </a:r>
          </a:p>
        </p:txBody>
      </p:sp>
      <p:pic>
        <p:nvPicPr>
          <p:cNvPr id="2052" name="Picture 4" descr="D:\passive subwoofe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14400" y="4114800"/>
            <a:ext cx="2514600" cy="21336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D:\2DVC_4-ohm_2ch.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34000" y="3810000"/>
            <a:ext cx="2553458" cy="23622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371600" y="6211669"/>
            <a:ext cx="1219200" cy="646331"/>
          </a:xfrm>
          <a:prstGeom prst="rect">
            <a:avLst/>
          </a:prstGeom>
          <a:noFill/>
        </p:spPr>
        <p:txBody>
          <a:bodyPr wrap="square" rtlCol="0">
            <a:spAutoFit/>
          </a:bodyPr>
          <a:lstStyle/>
          <a:p>
            <a:r>
              <a:rPr lang="en-US" dirty="0" smtClean="0"/>
              <a:t>Active Subwoofer</a:t>
            </a:r>
            <a:endParaRPr lang="en-US" dirty="0"/>
          </a:p>
        </p:txBody>
      </p:sp>
      <p:sp>
        <p:nvSpPr>
          <p:cNvPr id="7" name="TextBox 6"/>
          <p:cNvSpPr txBox="1"/>
          <p:nvPr/>
        </p:nvSpPr>
        <p:spPr>
          <a:xfrm>
            <a:off x="5410200" y="6248400"/>
            <a:ext cx="1828800" cy="381000"/>
          </a:xfrm>
          <a:prstGeom prst="rect">
            <a:avLst/>
          </a:prstGeom>
          <a:noFill/>
        </p:spPr>
        <p:txBody>
          <a:bodyPr wrap="square" rtlCol="0">
            <a:spAutoFit/>
          </a:bodyPr>
          <a:lstStyle/>
          <a:p>
            <a:r>
              <a:rPr lang="en-US" dirty="0" smtClean="0"/>
              <a:t>Passive Subwoofer</a:t>
            </a:r>
            <a:endParaRPr lang="en-US" dirty="0"/>
          </a:p>
        </p:txBody>
      </p:sp>
    </p:spTree>
    <p:extLst>
      <p:ext uri="{BB962C8B-B14F-4D97-AF65-F5344CB8AC3E}">
        <p14:creationId xmlns:p14="http://schemas.microsoft.com/office/powerpoint/2010/main" xmlns="" val="2126970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Times New Roman" pitchFamily="18" charset="0"/>
                <a:cs typeface="Times New Roman" pitchFamily="18" charset="0"/>
              </a:rPr>
              <a:t>Subwoofer Enclosures</a:t>
            </a:r>
            <a:endParaRPr lang="en-US" dirty="0">
              <a:latin typeface="Times New Roman" pitchFamily="18" charset="0"/>
              <a:cs typeface="Times New Roman" pitchFamily="18" charset="0"/>
            </a:endParaRPr>
          </a:p>
        </p:txBody>
      </p:sp>
      <p:sp>
        <p:nvSpPr>
          <p:cNvPr id="3" name="Content Placeholder 2"/>
          <p:cNvSpPr>
            <a:spLocks noGrp="1"/>
          </p:cNvSpPr>
          <p:nvPr>
            <p:ph sz="quarter" idx="13"/>
          </p:nvPr>
        </p:nvSpPr>
        <p:spPr/>
        <p:txBody>
          <a:bodyPr/>
          <a:lstStyle/>
          <a:p>
            <a:r>
              <a:rPr lang="en-US" dirty="0"/>
              <a:t>A subwoofer enclosure is meant to do exactly what its name means. It houses the subwoofer and allows for a sturdy placement of the subwoofer where it can generate bass from an enclosed, protected air space. There are many different types of subwoofer </a:t>
            </a:r>
            <a:r>
              <a:rPr lang="en-US" dirty="0" smtClean="0"/>
              <a:t>enclosures</a:t>
            </a:r>
            <a:r>
              <a:rPr lang="en-US" dirty="0"/>
              <a:t> </a:t>
            </a:r>
            <a:r>
              <a:rPr lang="en-US" dirty="0" smtClean="0"/>
              <a:t>including:</a:t>
            </a:r>
          </a:p>
          <a:p>
            <a:r>
              <a:rPr lang="en-US" dirty="0" smtClean="0"/>
              <a:t>Normal, Sealed Enclosure</a:t>
            </a:r>
          </a:p>
          <a:p>
            <a:r>
              <a:rPr lang="en-US" dirty="0" smtClean="0"/>
              <a:t>Ported Enclosure</a:t>
            </a:r>
          </a:p>
          <a:p>
            <a:r>
              <a:rPr lang="en-US" dirty="0" err="1" smtClean="0"/>
              <a:t>Bandpass</a:t>
            </a:r>
            <a:r>
              <a:rPr lang="en-US" dirty="0" smtClean="0"/>
              <a:t> Design</a:t>
            </a:r>
          </a:p>
          <a:p>
            <a:r>
              <a:rPr lang="en-US" dirty="0" smtClean="0"/>
              <a:t>Free-air System</a:t>
            </a:r>
          </a:p>
          <a:p>
            <a:endParaRPr lang="en-US" dirty="0"/>
          </a:p>
          <a:p>
            <a:endParaRPr lang="en-US" dirty="0"/>
          </a:p>
        </p:txBody>
      </p:sp>
      <p:pic>
        <p:nvPicPr>
          <p:cNvPr id="4" name="Picture 3" descr="Free air.jpg"/>
          <p:cNvPicPr>
            <a:picLocks noChangeAspect="1"/>
          </p:cNvPicPr>
          <p:nvPr/>
        </p:nvPicPr>
        <p:blipFill>
          <a:blip r:embed="rId3" cstate="print"/>
          <a:stretch>
            <a:fillRect/>
          </a:stretch>
        </p:blipFill>
        <p:spPr>
          <a:xfrm>
            <a:off x="762000" y="4495800"/>
            <a:ext cx="2809875" cy="1628775"/>
          </a:xfrm>
          <a:prstGeom prst="rect">
            <a:avLst/>
          </a:prstGeom>
        </p:spPr>
      </p:pic>
      <p:pic>
        <p:nvPicPr>
          <p:cNvPr id="5" name="Picture 4" descr="bandpass.png"/>
          <p:cNvPicPr>
            <a:picLocks noChangeAspect="1"/>
          </p:cNvPicPr>
          <p:nvPr/>
        </p:nvPicPr>
        <p:blipFill>
          <a:blip r:embed="rId4" cstate="print"/>
          <a:stretch>
            <a:fillRect/>
          </a:stretch>
        </p:blipFill>
        <p:spPr>
          <a:xfrm>
            <a:off x="5334000" y="2514600"/>
            <a:ext cx="2528955" cy="2025382"/>
          </a:xfrm>
          <a:prstGeom prst="rect">
            <a:avLst/>
          </a:prstGeom>
        </p:spPr>
      </p:pic>
      <p:pic>
        <p:nvPicPr>
          <p:cNvPr id="7" name="Picture 6" descr="box.png"/>
          <p:cNvPicPr>
            <a:picLocks noChangeAspect="1"/>
          </p:cNvPicPr>
          <p:nvPr/>
        </p:nvPicPr>
        <p:blipFill>
          <a:blip r:embed="rId5" cstate="print"/>
          <a:stretch>
            <a:fillRect/>
          </a:stretch>
        </p:blipFill>
        <p:spPr>
          <a:xfrm>
            <a:off x="3352800" y="2590800"/>
            <a:ext cx="2000250" cy="1181100"/>
          </a:xfrm>
          <a:prstGeom prst="rect">
            <a:avLst/>
          </a:prstGeom>
        </p:spPr>
      </p:pic>
      <p:pic>
        <p:nvPicPr>
          <p:cNvPr id="8" name="Picture 7" descr="ported.jpg"/>
          <p:cNvPicPr>
            <a:picLocks noChangeAspect="1"/>
          </p:cNvPicPr>
          <p:nvPr/>
        </p:nvPicPr>
        <p:blipFill>
          <a:blip r:embed="rId6" cstate="print"/>
          <a:stretch>
            <a:fillRect/>
          </a:stretch>
        </p:blipFill>
        <p:spPr>
          <a:xfrm>
            <a:off x="4572000" y="4495800"/>
            <a:ext cx="2362200" cy="1778490"/>
          </a:xfrm>
          <a:prstGeom prst="rect">
            <a:avLst/>
          </a:prstGeom>
        </p:spPr>
      </p:pic>
      <p:sp>
        <p:nvSpPr>
          <p:cNvPr id="9" name="TextBox 8"/>
          <p:cNvSpPr txBox="1"/>
          <p:nvPr/>
        </p:nvSpPr>
        <p:spPr>
          <a:xfrm>
            <a:off x="3352800" y="3810000"/>
            <a:ext cx="1828800" cy="646331"/>
          </a:xfrm>
          <a:prstGeom prst="rect">
            <a:avLst/>
          </a:prstGeom>
          <a:noFill/>
        </p:spPr>
        <p:txBody>
          <a:bodyPr wrap="square" rtlCol="0">
            <a:spAutoFit/>
          </a:bodyPr>
          <a:lstStyle/>
          <a:p>
            <a:r>
              <a:rPr lang="en-US" dirty="0" smtClean="0"/>
              <a:t>Normal, Sealed Enclosure</a:t>
            </a:r>
            <a:endParaRPr lang="en-US" dirty="0"/>
          </a:p>
        </p:txBody>
      </p:sp>
      <p:sp>
        <p:nvSpPr>
          <p:cNvPr id="10" name="TextBox 9"/>
          <p:cNvSpPr txBox="1"/>
          <p:nvPr/>
        </p:nvSpPr>
        <p:spPr>
          <a:xfrm>
            <a:off x="762000" y="6248400"/>
            <a:ext cx="2819400" cy="369332"/>
          </a:xfrm>
          <a:prstGeom prst="rect">
            <a:avLst/>
          </a:prstGeom>
          <a:noFill/>
        </p:spPr>
        <p:txBody>
          <a:bodyPr wrap="square" rtlCol="0">
            <a:spAutoFit/>
          </a:bodyPr>
          <a:lstStyle/>
          <a:p>
            <a:r>
              <a:rPr lang="en-US" dirty="0" smtClean="0"/>
              <a:t>Free-air System</a:t>
            </a:r>
            <a:endParaRPr lang="en-US" dirty="0"/>
          </a:p>
        </p:txBody>
      </p:sp>
      <p:sp>
        <p:nvSpPr>
          <p:cNvPr id="11" name="TextBox 10"/>
          <p:cNvSpPr txBox="1"/>
          <p:nvPr/>
        </p:nvSpPr>
        <p:spPr>
          <a:xfrm>
            <a:off x="4572000" y="6324600"/>
            <a:ext cx="2438400" cy="369332"/>
          </a:xfrm>
          <a:prstGeom prst="rect">
            <a:avLst/>
          </a:prstGeom>
          <a:noFill/>
        </p:spPr>
        <p:txBody>
          <a:bodyPr wrap="square" rtlCol="0">
            <a:spAutoFit/>
          </a:bodyPr>
          <a:lstStyle/>
          <a:p>
            <a:r>
              <a:rPr lang="en-US" dirty="0" smtClean="0"/>
              <a:t>Ported Enclosure</a:t>
            </a:r>
            <a:endParaRPr lang="en-US" dirty="0"/>
          </a:p>
        </p:txBody>
      </p:sp>
      <p:sp>
        <p:nvSpPr>
          <p:cNvPr id="12" name="TextBox 11"/>
          <p:cNvSpPr txBox="1"/>
          <p:nvPr/>
        </p:nvSpPr>
        <p:spPr>
          <a:xfrm>
            <a:off x="7924800" y="2590800"/>
            <a:ext cx="1219200" cy="646331"/>
          </a:xfrm>
          <a:prstGeom prst="rect">
            <a:avLst/>
          </a:prstGeom>
          <a:noFill/>
        </p:spPr>
        <p:txBody>
          <a:bodyPr wrap="square" rtlCol="0">
            <a:spAutoFit/>
          </a:bodyPr>
          <a:lstStyle/>
          <a:p>
            <a:r>
              <a:rPr lang="en-US" dirty="0" err="1" smtClean="0"/>
              <a:t>Bandpass</a:t>
            </a:r>
            <a:r>
              <a:rPr lang="en-US" dirty="0" smtClean="0"/>
              <a:t> Enclosure</a:t>
            </a:r>
            <a:endParaRPr lang="en-US" dirty="0"/>
          </a:p>
        </p:txBody>
      </p:sp>
    </p:spTree>
    <p:extLst>
      <p:ext uri="{BB962C8B-B14F-4D97-AF65-F5344CB8AC3E}">
        <p14:creationId xmlns:p14="http://schemas.microsoft.com/office/powerpoint/2010/main" xmlns="" val="6435834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Subwoofer Technology</a:t>
            </a:r>
            <a:endParaRPr lang="en-US" dirty="0"/>
          </a:p>
        </p:txBody>
      </p:sp>
      <p:sp>
        <p:nvSpPr>
          <p:cNvPr id="3" name="Content Placeholder 2"/>
          <p:cNvSpPr>
            <a:spLocks noGrp="1"/>
          </p:cNvSpPr>
          <p:nvPr>
            <p:ph sz="quarter" idx="13"/>
          </p:nvPr>
        </p:nvSpPr>
        <p:spPr/>
        <p:txBody>
          <a:bodyPr/>
          <a:lstStyle/>
          <a:p>
            <a:r>
              <a:rPr lang="en-US" dirty="0" smtClean="0"/>
              <a:t>Some major advancements have been made within subwoofer technology. From the worlds largest subwoofer made for car audio which is made by MTX audio and weighs 369 pounds! Or even </a:t>
            </a:r>
            <a:r>
              <a:rPr lang="en-US" dirty="0" smtClean="0"/>
              <a:t>the </a:t>
            </a:r>
            <a:r>
              <a:rPr lang="en-US" dirty="0" smtClean="0"/>
              <a:t>Matterhorn, produced out of U.S</a:t>
            </a:r>
            <a:r>
              <a:rPr lang="en-US" dirty="0" smtClean="0"/>
              <a:t>. military request for a loudspeaker that could project infrasonic waves over </a:t>
            </a:r>
            <a:r>
              <a:rPr lang="en-US" dirty="0" smtClean="0"/>
              <a:t>a very far </a:t>
            </a:r>
            <a:r>
              <a:rPr lang="en-US" dirty="0" smtClean="0"/>
              <a:t>distance</a:t>
            </a:r>
            <a:r>
              <a:rPr lang="en-US" dirty="0" smtClean="0"/>
              <a:t>. </a:t>
            </a:r>
            <a:r>
              <a:rPr lang="en-US" dirty="0" smtClean="0"/>
              <a:t>The Matterhorn can </a:t>
            </a:r>
            <a:r>
              <a:rPr lang="en-US" dirty="0" smtClean="0"/>
              <a:t>produce a </a:t>
            </a:r>
            <a:r>
              <a:rPr lang="en-US" dirty="0" smtClean="0"/>
              <a:t>constant 15 Hz sine wave tone at 140 dB for 24 hours a day, seven days a week with extremely low harmonic </a:t>
            </a:r>
            <a:r>
              <a:rPr lang="en-US" dirty="0" smtClean="0"/>
              <a:t>distortion. Anything above 85 decibels can be harmful to human hearing!</a:t>
            </a:r>
            <a:endParaRPr lang="en-US" dirty="0"/>
          </a:p>
        </p:txBody>
      </p:sp>
      <p:pic>
        <p:nvPicPr>
          <p:cNvPr id="4" name="Picture 3" descr="mtx.jpg"/>
          <p:cNvPicPr>
            <a:picLocks noChangeAspect="1"/>
          </p:cNvPicPr>
          <p:nvPr/>
        </p:nvPicPr>
        <p:blipFill>
          <a:blip r:embed="rId3" cstate="print"/>
          <a:stretch>
            <a:fillRect/>
          </a:stretch>
        </p:blipFill>
        <p:spPr>
          <a:xfrm>
            <a:off x="0" y="3657600"/>
            <a:ext cx="2305050" cy="1981200"/>
          </a:xfrm>
          <a:prstGeom prst="rect">
            <a:avLst/>
          </a:prstGeom>
        </p:spPr>
      </p:pic>
      <p:pic>
        <p:nvPicPr>
          <p:cNvPr id="5" name="Picture 4" descr="mtx 2.png"/>
          <p:cNvPicPr>
            <a:picLocks noChangeAspect="1"/>
          </p:cNvPicPr>
          <p:nvPr/>
        </p:nvPicPr>
        <p:blipFill>
          <a:blip r:embed="rId4" cstate="print"/>
          <a:stretch>
            <a:fillRect/>
          </a:stretch>
        </p:blipFill>
        <p:spPr>
          <a:xfrm>
            <a:off x="2286000" y="3657600"/>
            <a:ext cx="2286000" cy="1724025"/>
          </a:xfrm>
          <a:prstGeom prst="rect">
            <a:avLst/>
          </a:prstGeom>
        </p:spPr>
      </p:pic>
      <p:pic>
        <p:nvPicPr>
          <p:cNvPr id="6" name="Picture 5" descr="matterhorn.png"/>
          <p:cNvPicPr>
            <a:picLocks noChangeAspect="1"/>
          </p:cNvPicPr>
          <p:nvPr/>
        </p:nvPicPr>
        <p:blipFill>
          <a:blip r:embed="rId5" cstate="print"/>
          <a:stretch>
            <a:fillRect/>
          </a:stretch>
        </p:blipFill>
        <p:spPr>
          <a:xfrm>
            <a:off x="4692494" y="3200400"/>
            <a:ext cx="4451506" cy="2962275"/>
          </a:xfrm>
          <a:prstGeom prst="rect">
            <a:avLst/>
          </a:prstGeom>
        </p:spPr>
      </p:pic>
      <p:sp>
        <p:nvSpPr>
          <p:cNvPr id="7" name="TextBox 6"/>
          <p:cNvSpPr txBox="1"/>
          <p:nvPr/>
        </p:nvSpPr>
        <p:spPr>
          <a:xfrm>
            <a:off x="304800" y="5638800"/>
            <a:ext cx="4191000" cy="369332"/>
          </a:xfrm>
          <a:prstGeom prst="rect">
            <a:avLst/>
          </a:prstGeom>
          <a:noFill/>
        </p:spPr>
        <p:txBody>
          <a:bodyPr wrap="square" rtlCol="0">
            <a:spAutoFit/>
          </a:bodyPr>
          <a:lstStyle/>
          <a:p>
            <a:r>
              <a:rPr lang="en-US" dirty="0" smtClean="0"/>
              <a:t>MTX Jackhammer Subwoofer</a:t>
            </a:r>
            <a:endParaRPr lang="en-US" dirty="0"/>
          </a:p>
        </p:txBody>
      </p:sp>
      <p:sp>
        <p:nvSpPr>
          <p:cNvPr id="8" name="TextBox 7"/>
          <p:cNvSpPr txBox="1"/>
          <p:nvPr/>
        </p:nvSpPr>
        <p:spPr>
          <a:xfrm>
            <a:off x="5105400" y="6324600"/>
            <a:ext cx="3657600" cy="369332"/>
          </a:xfrm>
          <a:prstGeom prst="rect">
            <a:avLst/>
          </a:prstGeom>
          <a:noFill/>
        </p:spPr>
        <p:txBody>
          <a:bodyPr wrap="square" rtlCol="0">
            <a:spAutoFit/>
          </a:bodyPr>
          <a:lstStyle/>
          <a:p>
            <a:pPr algn="ctr"/>
            <a:r>
              <a:rPr lang="en-US" dirty="0" smtClean="0"/>
              <a:t>Matterhorn</a:t>
            </a: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0"/>
                                        <p:tgtEl>
                                          <p:spTgt spid="4"/>
                                        </p:tgtEl>
                                      </p:cBhvr>
                                    </p:animEffect>
                                  </p:childTnLst>
                                </p:cTn>
                              </p:par>
                            </p:childTnLst>
                          </p:cTn>
                        </p:par>
                        <p:par>
                          <p:cTn id="8" fill="hold">
                            <p:stCondLst>
                              <p:cond delay="50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0"/>
                                        <p:tgtEl>
                                          <p:spTgt spid="5"/>
                                        </p:tgtEl>
                                      </p:cBhvr>
                                    </p:animEffect>
                                  </p:childTnLst>
                                </p:cTn>
                              </p:par>
                            </p:childTnLst>
                          </p:cTn>
                        </p:par>
                        <p:par>
                          <p:cTn id="12" fill="hold">
                            <p:stCondLst>
                              <p:cond delay="10000"/>
                            </p:stCondLst>
                            <p:childTnLst>
                              <p:par>
                                <p:cTn id="13" presetID="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0" fill="hold"/>
                                        <p:tgtEl>
                                          <p:spTgt spid="6"/>
                                        </p:tgtEl>
                                        <p:attrNameLst>
                                          <p:attrName>ppt_x</p:attrName>
                                        </p:attrNameLst>
                                      </p:cBhvr>
                                      <p:tavLst>
                                        <p:tav tm="0">
                                          <p:val>
                                            <p:strVal val="#ppt_x"/>
                                          </p:val>
                                        </p:tav>
                                        <p:tav tm="100000">
                                          <p:val>
                                            <p:strVal val="#ppt_x"/>
                                          </p:val>
                                        </p:tav>
                                      </p:tavLst>
                                    </p:anim>
                                    <p:anim calcmode="lin" valueType="num">
                                      <p:cBhvr additive="base">
                                        <p:cTn id="16"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105</TotalTime>
  <Words>378</Words>
  <Application>Microsoft Office PowerPoint</Application>
  <PresentationFormat>On-screen Show (4:3)</PresentationFormat>
  <Paragraphs>39</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Horizon</vt:lpstr>
      <vt:lpstr>Audio: sPEAKERS and loudspeakers</vt:lpstr>
      <vt:lpstr>Slide 2</vt:lpstr>
      <vt:lpstr>Parts of A Subwoofer</vt:lpstr>
      <vt:lpstr>Types of Subwoofers</vt:lpstr>
      <vt:lpstr>Subwoofer Enclosures</vt:lpstr>
      <vt:lpstr>Subwoofer Technology</vt:lpstr>
    </vt:vector>
  </TitlesOfParts>
  <Company>Putnam City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Audio: sPEAKERS and loudspeakers</dc:title>
  <dc:creator>Putnam City Schools</dc:creator>
  <cp:lastModifiedBy>cody</cp:lastModifiedBy>
  <cp:revision>12</cp:revision>
  <dcterms:created xsi:type="dcterms:W3CDTF">2011-04-04T18:32:46Z</dcterms:created>
  <dcterms:modified xsi:type="dcterms:W3CDTF">2011-05-16T00:28:56Z</dcterms:modified>
</cp:coreProperties>
</file>